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legreya SC" panose="020B0604020202020204" charset="0"/>
      <p:regular r:id="rId18"/>
    </p:embeddedFont>
    <p:embeddedFont>
      <p:font typeface="Garet" panose="020B0604020202020204" charset="0"/>
      <p:regular r:id="rId19"/>
    </p:embeddedFont>
    <p:embeddedFont>
      <p:font typeface="Garet Bold" panose="020B0604020202020204" charset="0"/>
      <p:regular r:id="rId20"/>
    </p:embeddedFont>
    <p:embeddedFont>
      <p:font typeface="Libre Baskerville" panose="020F0502020204030204" pitchFamily="2" charset="0"/>
      <p:regular r:id="rId21"/>
    </p:embeddedFont>
    <p:embeddedFont>
      <p:font typeface="Noto Serif" panose="020F0502020204030204" pitchFamily="18" charset="0"/>
      <p:regular r:id="rId22"/>
    </p:embeddedFont>
    <p:embeddedFont>
      <p:font typeface="Poppins" panose="020B0502040204020203" pitchFamily="2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56" r="-2479" b="-1848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04823" y="-898106"/>
            <a:ext cx="4404437" cy="5655778"/>
          </a:xfrm>
          <a:custGeom>
            <a:avLst/>
            <a:gdLst/>
            <a:ahLst/>
            <a:cxnLst/>
            <a:rect l="l" t="t" r="r" b="b"/>
            <a:pathLst>
              <a:path w="4404437" h="5655778">
                <a:moveTo>
                  <a:pt x="0" y="0"/>
                </a:moveTo>
                <a:lnTo>
                  <a:pt x="4404437" y="0"/>
                </a:lnTo>
                <a:lnTo>
                  <a:pt x="4404437" y="5655778"/>
                </a:lnTo>
                <a:lnTo>
                  <a:pt x="0" y="5655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998318" y="9036632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551518" y="9036632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762878" y="4060925"/>
            <a:ext cx="19267814" cy="220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3"/>
              </a:lnSpc>
            </a:pPr>
            <a:r>
              <a:rPr lang="en-US" sz="6359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STOCK TREND AI </a:t>
            </a:r>
          </a:p>
          <a:p>
            <a:pPr algn="ctr">
              <a:lnSpc>
                <a:spcPts val="8903"/>
              </a:lnSpc>
              <a:spcBef>
                <a:spcPct val="0"/>
              </a:spcBef>
            </a:pPr>
            <a:r>
              <a:rPr lang="en-US" sz="6359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 FORECASTING MODEL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12702" y="7683682"/>
            <a:ext cx="2386403" cy="25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5"/>
              </a:lnSpc>
              <a:spcBef>
                <a:spcPct val="0"/>
              </a:spcBef>
            </a:pPr>
            <a:r>
              <a:rPr lang="en-US" sz="1603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PRESENTED BY-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6459" y="9210675"/>
            <a:ext cx="1131703" cy="384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2"/>
              </a:lnSpc>
              <a:spcBef>
                <a:spcPct val="0"/>
              </a:spcBef>
            </a:pPr>
            <a:r>
              <a:rPr lang="en-US" sz="2294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2025</a:t>
            </a:r>
          </a:p>
        </p:txBody>
      </p:sp>
      <p:sp>
        <p:nvSpPr>
          <p:cNvPr id="9" name="Freeform 9"/>
          <p:cNvSpPr/>
          <p:nvPr/>
        </p:nvSpPr>
        <p:spPr>
          <a:xfrm rot="-7384997">
            <a:off x="-594215" y="-1991275"/>
            <a:ext cx="4404437" cy="5655778"/>
          </a:xfrm>
          <a:custGeom>
            <a:avLst/>
            <a:gdLst/>
            <a:ahLst/>
            <a:cxnLst/>
            <a:rect l="l" t="t" r="r" b="b"/>
            <a:pathLst>
              <a:path w="4404437" h="5655778">
                <a:moveTo>
                  <a:pt x="0" y="0"/>
                </a:moveTo>
                <a:lnTo>
                  <a:pt x="4404437" y="0"/>
                </a:lnTo>
                <a:lnTo>
                  <a:pt x="4404437" y="5655777"/>
                </a:lnTo>
                <a:lnTo>
                  <a:pt x="0" y="5655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82314" y="8086990"/>
            <a:ext cx="3265051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19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AMAN KUMAR</a:t>
            </a:r>
          </a:p>
          <a:p>
            <a:pPr algn="l">
              <a:lnSpc>
                <a:spcPts val="2940"/>
              </a:lnSpc>
            </a:pPr>
            <a:r>
              <a:rPr lang="en-US" sz="2100" spc="19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HARSHITH</a:t>
            </a:r>
          </a:p>
          <a:p>
            <a:pPr algn="l">
              <a:lnSpc>
                <a:spcPts val="2940"/>
              </a:lnSpc>
            </a:pPr>
            <a:r>
              <a:rPr lang="en-US" sz="2100" spc="19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NIKHIL KUMAR</a:t>
            </a:r>
          </a:p>
          <a:p>
            <a:pPr algn="l">
              <a:lnSpc>
                <a:spcPts val="2940"/>
              </a:lnSpc>
            </a:pPr>
            <a:r>
              <a:rPr lang="en-US" sz="2100" spc="19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SAI ALEKHYA KUMARI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19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SINDHU REDDY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10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70784" y="993043"/>
            <a:ext cx="5543293" cy="1169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62"/>
              </a:lnSpc>
              <a:spcBef>
                <a:spcPct val="0"/>
              </a:spcBef>
            </a:pPr>
            <a:r>
              <a:rPr lang="en-US" sz="6830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FASTAPI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7711" y="993043"/>
            <a:ext cx="11710970" cy="1169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62"/>
              </a:lnSpc>
              <a:spcBef>
                <a:spcPct val="0"/>
              </a:spcBef>
            </a:pPr>
            <a:r>
              <a:rPr lang="en-US" sz="6830" b="1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Program Structure of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3180" y="2700305"/>
            <a:ext cx="6682383" cy="63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2"/>
              </a:lnSpc>
              <a:spcBef>
                <a:spcPct val="0"/>
              </a:spcBef>
            </a:pPr>
            <a:r>
              <a:rPr lang="en-US" sz="3630" dirty="0">
                <a:solidFill>
                  <a:srgbClr val="FFFFFF"/>
                </a:solidFill>
                <a:latin typeface="Alegreya SC"/>
                <a:ea typeface="Alegreya SC"/>
                <a:cs typeface="Alegreya SC"/>
                <a:sym typeface="Alegreya SC"/>
              </a:rPr>
              <a:t>1. Importing Require Libraries: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40480" y="3824776"/>
            <a:ext cx="4572000" cy="630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2"/>
              </a:lnSpc>
              <a:spcBef>
                <a:spcPct val="0"/>
              </a:spcBef>
            </a:pPr>
            <a:r>
              <a:rPr lang="en-US" sz="3630" dirty="0">
                <a:solidFill>
                  <a:srgbClr val="FFFFFF"/>
                </a:solidFill>
                <a:latin typeface="Alegreya SC"/>
                <a:ea typeface="Alegreya SC"/>
                <a:cs typeface="Alegreya SC"/>
                <a:sym typeface="Alegreya SC"/>
              </a:rPr>
              <a:t>2. App Initialization: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14281" y="4989868"/>
            <a:ext cx="5401746" cy="612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2"/>
              </a:lnSpc>
              <a:spcBef>
                <a:spcPct val="0"/>
              </a:spcBef>
            </a:pPr>
            <a:r>
              <a:rPr lang="en-US" sz="3630" dirty="0">
                <a:solidFill>
                  <a:srgbClr val="FFFFFF"/>
                </a:solidFill>
                <a:latin typeface="Alegreya SC"/>
                <a:ea typeface="Alegreya SC"/>
                <a:cs typeface="Alegreya SC"/>
                <a:sym typeface="Alegreya SC"/>
              </a:rPr>
              <a:t>3. Data Model Definition: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27780" y="6224753"/>
            <a:ext cx="4011811" cy="612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2"/>
              </a:lnSpc>
              <a:spcBef>
                <a:spcPct val="0"/>
              </a:spcBef>
            </a:pPr>
            <a:r>
              <a:rPr lang="en-US" sz="3630" dirty="0">
                <a:solidFill>
                  <a:srgbClr val="FFFFFF"/>
                </a:solidFill>
                <a:latin typeface="Alegreya SC"/>
                <a:ea typeface="Alegreya SC"/>
                <a:cs typeface="Alegreya SC"/>
                <a:sym typeface="Alegreya SC"/>
              </a:rPr>
              <a:t>4. GET Endpoint (/):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41780" y="3353058"/>
            <a:ext cx="14388481" cy="407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2"/>
              </a:lnSpc>
              <a:spcBef>
                <a:spcPct val="0"/>
              </a:spcBef>
            </a:pPr>
            <a:r>
              <a:rPr lang="en-US" sz="233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Loads all required </a:t>
            </a:r>
            <a:r>
              <a:rPr lang="en-US" sz="2330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FastAPI</a:t>
            </a:r>
            <a:r>
              <a:rPr lang="en-US" sz="233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data handling, and system libraries for web and model operations.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67180" y="4450760"/>
            <a:ext cx="11964885" cy="407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2"/>
              </a:lnSpc>
              <a:spcBef>
                <a:spcPct val="0"/>
              </a:spcBef>
            </a:pPr>
            <a:r>
              <a:rPr lang="en-US" sz="233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Creates the </a:t>
            </a:r>
            <a:r>
              <a:rPr lang="en-US" sz="2330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FastAPI</a:t>
            </a:r>
            <a:r>
              <a:rPr lang="en-US" sz="233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app, configures Jinja2 templates, and mounts static files.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47984" y="5710112"/>
            <a:ext cx="10136085" cy="407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2"/>
              </a:lnSpc>
              <a:spcBef>
                <a:spcPct val="0"/>
              </a:spcBef>
            </a:pPr>
            <a:r>
              <a:rPr lang="en-US" sz="233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Defines a </a:t>
            </a:r>
            <a:r>
              <a:rPr lang="en-US" sz="2330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Pydantic</a:t>
            </a:r>
            <a:r>
              <a:rPr lang="en-US" sz="233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model (</a:t>
            </a:r>
            <a:r>
              <a:rPr lang="en-US" sz="2330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StockData</a:t>
            </a:r>
            <a:r>
              <a:rPr lang="en-US" sz="233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) to validate user input data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67180" y="6944997"/>
            <a:ext cx="10854400" cy="407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2"/>
              </a:lnSpc>
              <a:spcBef>
                <a:spcPct val="0"/>
              </a:spcBef>
            </a:pPr>
            <a:r>
              <a:rPr lang="en-US" sz="233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Renders the main HTML page with company selection and year display.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00" y="-254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11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70784" y="993043"/>
            <a:ext cx="5543293" cy="1169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62"/>
              </a:lnSpc>
              <a:spcBef>
                <a:spcPct val="0"/>
              </a:spcBef>
            </a:pPr>
            <a:r>
              <a:rPr lang="en-US" sz="6830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FASTAPI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7711" y="993043"/>
            <a:ext cx="11710970" cy="1169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62"/>
              </a:lnSpc>
              <a:spcBef>
                <a:spcPct val="0"/>
              </a:spcBef>
            </a:pPr>
            <a:r>
              <a:rPr lang="en-US" sz="6830" b="1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Program Structure of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8960" y="2432231"/>
            <a:ext cx="7632700" cy="630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2"/>
              </a:lnSpc>
              <a:spcBef>
                <a:spcPct val="0"/>
              </a:spcBef>
            </a:pPr>
            <a:r>
              <a:rPr lang="en-US" sz="3630" dirty="0">
                <a:solidFill>
                  <a:srgbClr val="FFFFFF"/>
                </a:solidFill>
                <a:latin typeface="Alegreya SC"/>
                <a:ea typeface="Alegreya SC"/>
                <a:cs typeface="Alegreya SC"/>
                <a:sym typeface="Alegreya SC"/>
              </a:rPr>
              <a:t>5. POST Endpoint (/</a:t>
            </a:r>
            <a:r>
              <a:rPr lang="en-US" sz="3630" dirty="0" err="1">
                <a:solidFill>
                  <a:srgbClr val="FFFFFF"/>
                </a:solidFill>
                <a:latin typeface="Alegreya SC"/>
                <a:ea typeface="Alegreya SC"/>
                <a:cs typeface="Alegreya SC"/>
                <a:sym typeface="Alegreya SC"/>
              </a:rPr>
              <a:t>predict_form</a:t>
            </a:r>
            <a:r>
              <a:rPr lang="en-US" sz="3630" dirty="0">
                <a:solidFill>
                  <a:srgbClr val="FFFFFF"/>
                </a:solidFill>
                <a:latin typeface="Alegreya SC"/>
                <a:ea typeface="Alegreya SC"/>
                <a:cs typeface="Alegreya SC"/>
                <a:sym typeface="Alegreya SC"/>
              </a:rPr>
              <a:t>):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0411" y="3771127"/>
            <a:ext cx="6865974" cy="630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2"/>
              </a:lnSpc>
              <a:spcBef>
                <a:spcPct val="0"/>
              </a:spcBef>
            </a:pPr>
            <a:r>
              <a:rPr lang="en-US" sz="3630" dirty="0">
                <a:solidFill>
                  <a:srgbClr val="FFFFFF"/>
                </a:solidFill>
                <a:latin typeface="Alegreya SC"/>
                <a:ea typeface="Alegreya SC"/>
                <a:cs typeface="Alegreya SC"/>
                <a:sym typeface="Alegreya SC"/>
              </a:rPr>
              <a:t>6. Model Loading &amp; Prediction: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7800" y="5118100"/>
            <a:ext cx="3935730" cy="612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2"/>
              </a:lnSpc>
              <a:spcBef>
                <a:spcPct val="0"/>
              </a:spcBef>
            </a:pPr>
            <a:r>
              <a:rPr lang="en-US" sz="3630" dirty="0">
                <a:solidFill>
                  <a:srgbClr val="FFFFFF"/>
                </a:solidFill>
                <a:latin typeface="Alegreya SC"/>
                <a:ea typeface="Alegreya SC"/>
                <a:cs typeface="Alegreya SC"/>
                <a:sym typeface="Alegreya SC"/>
              </a:rPr>
              <a:t>7. Error Handling: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47800" y="6340449"/>
            <a:ext cx="4973479" cy="612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2"/>
              </a:lnSpc>
              <a:spcBef>
                <a:spcPct val="0"/>
              </a:spcBef>
            </a:pPr>
            <a:r>
              <a:rPr lang="en-US" sz="3630" dirty="0">
                <a:solidFill>
                  <a:srgbClr val="FFFFFF"/>
                </a:solidFill>
                <a:latin typeface="Alegreya SC"/>
                <a:ea typeface="Alegreya SC"/>
                <a:cs typeface="Alegreya SC"/>
                <a:sym typeface="Alegreya SC"/>
              </a:rPr>
              <a:t>8. Running Application: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96736" y="3097248"/>
            <a:ext cx="14469127" cy="407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2"/>
              </a:lnSpc>
              <a:spcBef>
                <a:spcPct val="0"/>
              </a:spcBef>
            </a:pPr>
            <a:r>
              <a:rPr lang="en-US" sz="233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Processes user input, loads the hybrid quantum-LSTM model, and predicts future stock prices.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96736" y="4522239"/>
            <a:ext cx="13717485" cy="407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2"/>
              </a:lnSpc>
              <a:spcBef>
                <a:spcPct val="0"/>
              </a:spcBef>
            </a:pPr>
            <a:r>
              <a:rPr lang="en-US" sz="233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Dynamically loads model, scaler, and weights, reads CSV data, and generates predictions.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96736" y="5806938"/>
            <a:ext cx="12574485" cy="407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2"/>
              </a:lnSpc>
              <a:spcBef>
                <a:spcPct val="0"/>
              </a:spcBef>
            </a:pPr>
            <a:r>
              <a:rPr lang="en-US" sz="233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Catches and displays errors related to model loading, data, or CSV files gracefully.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08951" y="7091637"/>
            <a:ext cx="10440885" cy="407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2"/>
              </a:lnSpc>
              <a:spcBef>
                <a:spcPct val="0"/>
              </a:spcBef>
            </a:pPr>
            <a:r>
              <a:rPr lang="en-US" sz="233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Launches the </a:t>
            </a:r>
            <a:r>
              <a:rPr lang="en-US" sz="2330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FastAPI</a:t>
            </a:r>
            <a:r>
              <a:rPr lang="en-US" sz="233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server using </a:t>
            </a:r>
            <a:r>
              <a:rPr lang="en-US" sz="2330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Uvicorn</a:t>
            </a:r>
            <a:r>
              <a:rPr lang="en-US" sz="233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on localhost (port 8000).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6562" y="4779584"/>
            <a:ext cx="4734156" cy="3535291"/>
          </a:xfrm>
          <a:custGeom>
            <a:avLst/>
            <a:gdLst/>
            <a:ahLst/>
            <a:cxnLst/>
            <a:rect l="l" t="t" r="r" b="b"/>
            <a:pathLst>
              <a:path w="4734156" h="3535291">
                <a:moveTo>
                  <a:pt x="0" y="0"/>
                </a:moveTo>
                <a:lnTo>
                  <a:pt x="4734157" y="0"/>
                </a:lnTo>
                <a:lnTo>
                  <a:pt x="4734157" y="3535291"/>
                </a:lnTo>
                <a:lnTo>
                  <a:pt x="0" y="3535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56562" y="2764580"/>
            <a:ext cx="7580571" cy="132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HTML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12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6562" y="1718847"/>
            <a:ext cx="5408227" cy="132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1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Frontend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11481" y="2284420"/>
            <a:ext cx="8637342" cy="755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6"/>
              </a:lnSpc>
              <a:spcBef>
                <a:spcPct val="0"/>
              </a:spcBef>
            </a:pPr>
            <a:r>
              <a:rPr lang="en-US" sz="214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 Sets up the webpage title, metadata, and links the external stylesheet for design.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11481" y="3690877"/>
            <a:ext cx="7822954" cy="755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6"/>
              </a:lnSpc>
              <a:spcBef>
                <a:spcPct val="0"/>
              </a:spcBef>
            </a:pPr>
            <a:r>
              <a:rPr lang="en-US" sz="214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Displays the site logo, brand name “Starry Stocks,” and a navigation link to the prediction form.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11481" y="5142620"/>
            <a:ext cx="7822954" cy="755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6"/>
              </a:lnSpc>
              <a:spcBef>
                <a:spcPct val="0"/>
              </a:spcBef>
            </a:pPr>
            <a:r>
              <a:rPr lang="en-US" sz="214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Collects user input for company selection and number of days to predict.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15615" y="6624628"/>
            <a:ext cx="7822954" cy="755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6"/>
              </a:lnSpc>
              <a:spcBef>
                <a:spcPct val="0"/>
              </a:spcBef>
            </a:pPr>
            <a:r>
              <a:rPr lang="en-US" sz="214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Dynamically shows prediction results or error messages returned from FastAPI.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11481" y="7954251"/>
            <a:ext cx="7822954" cy="755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6"/>
              </a:lnSpc>
              <a:spcBef>
                <a:spcPct val="0"/>
              </a:spcBef>
            </a:pPr>
            <a:r>
              <a:rPr lang="en-US" sz="214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Displays the current year and a disclaimer that predictions are not financial advice.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73962" y="1605161"/>
            <a:ext cx="3508649" cy="630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2"/>
              </a:lnSpc>
              <a:spcBef>
                <a:spcPct val="0"/>
              </a:spcBef>
            </a:pPr>
            <a:r>
              <a:rPr lang="en-US" sz="3630" dirty="0">
                <a:solidFill>
                  <a:srgbClr val="FFFFFF"/>
                </a:solidFill>
                <a:latin typeface="Alegreya SC"/>
                <a:ea typeface="Alegreya SC"/>
                <a:cs typeface="Alegreya SC"/>
                <a:sym typeface="Alegreya SC"/>
              </a:rPr>
              <a:t>Head Section: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15615" y="3049664"/>
            <a:ext cx="1679496" cy="612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2"/>
              </a:lnSpc>
              <a:spcBef>
                <a:spcPct val="0"/>
              </a:spcBef>
            </a:pPr>
            <a:r>
              <a:rPr lang="en-US" sz="3630" dirty="0">
                <a:solidFill>
                  <a:srgbClr val="FFFFFF"/>
                </a:solidFill>
                <a:latin typeface="Alegreya SC"/>
                <a:ea typeface="Alegreya SC"/>
                <a:cs typeface="Alegreya SC"/>
                <a:sym typeface="Alegreya SC"/>
              </a:rPr>
              <a:t>Header: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06153" y="4531688"/>
            <a:ext cx="4004319" cy="630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2"/>
              </a:lnSpc>
              <a:spcBef>
                <a:spcPct val="0"/>
              </a:spcBef>
            </a:pPr>
            <a:r>
              <a:rPr lang="en-US" sz="3630" dirty="0">
                <a:solidFill>
                  <a:srgbClr val="FFFFFF"/>
                </a:solidFill>
                <a:latin typeface="Alegreya SC"/>
                <a:ea typeface="Alegreya SC"/>
                <a:cs typeface="Alegreya SC"/>
                <a:sym typeface="Alegreya SC"/>
              </a:rPr>
              <a:t>Prediction Form: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46619" y="5994455"/>
            <a:ext cx="3723386" cy="630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82"/>
              </a:lnSpc>
              <a:spcBef>
                <a:spcPct val="0"/>
              </a:spcBef>
            </a:pPr>
            <a:r>
              <a:rPr lang="en-US" sz="3630" dirty="0">
                <a:solidFill>
                  <a:srgbClr val="FFFFFF"/>
                </a:solidFill>
                <a:latin typeface="Alegreya SC"/>
                <a:ea typeface="Alegreya SC"/>
                <a:cs typeface="Alegreya SC"/>
                <a:sym typeface="Alegreya SC"/>
              </a:rPr>
              <a:t>Results Section: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15615" y="7389238"/>
            <a:ext cx="1571625" cy="612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2"/>
              </a:lnSpc>
              <a:spcBef>
                <a:spcPct val="0"/>
              </a:spcBef>
            </a:pPr>
            <a:r>
              <a:rPr lang="en-US" sz="3630">
                <a:solidFill>
                  <a:srgbClr val="FFFFFF"/>
                </a:solidFill>
                <a:latin typeface="Alegreya SC"/>
                <a:ea typeface="Alegreya SC"/>
                <a:cs typeface="Alegreya SC"/>
                <a:sym typeface="Alegreya SC"/>
              </a:rPr>
              <a:t>Footer: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82326" y="2458873"/>
            <a:ext cx="11555638" cy="6572269"/>
          </a:xfrm>
          <a:custGeom>
            <a:avLst/>
            <a:gdLst/>
            <a:ahLst/>
            <a:cxnLst/>
            <a:rect l="l" t="t" r="r" b="b"/>
            <a:pathLst>
              <a:path w="11555638" h="6572269">
                <a:moveTo>
                  <a:pt x="0" y="0"/>
                </a:moveTo>
                <a:lnTo>
                  <a:pt x="11555638" y="0"/>
                </a:lnTo>
                <a:lnTo>
                  <a:pt x="11555638" y="6572269"/>
                </a:lnTo>
                <a:lnTo>
                  <a:pt x="0" y="6572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13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81778" y="1131221"/>
            <a:ext cx="8762872" cy="132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Screen Shot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82326" y="1131221"/>
            <a:ext cx="5461674" cy="132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1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Front End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877265" y="2458873"/>
            <a:ext cx="10533469" cy="6886256"/>
          </a:xfrm>
          <a:custGeom>
            <a:avLst/>
            <a:gdLst/>
            <a:ahLst/>
            <a:cxnLst/>
            <a:rect l="l" t="t" r="r" b="b"/>
            <a:pathLst>
              <a:path w="10533469" h="6886256">
                <a:moveTo>
                  <a:pt x="0" y="0"/>
                </a:moveTo>
                <a:lnTo>
                  <a:pt x="10533470" y="0"/>
                </a:lnTo>
                <a:lnTo>
                  <a:pt x="10533470" y="6886255"/>
                </a:lnTo>
                <a:lnTo>
                  <a:pt x="0" y="6886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14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95023" y="1539710"/>
            <a:ext cx="5082747" cy="96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82"/>
              </a:lnSpc>
              <a:spcBef>
                <a:spcPct val="0"/>
              </a:spcBef>
            </a:pPr>
            <a:r>
              <a:rPr lang="en-US" sz="5630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Screen Shot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98178" y="715798"/>
            <a:ext cx="9670552" cy="104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82"/>
              </a:lnSpc>
              <a:spcBef>
                <a:spcPct val="0"/>
              </a:spcBef>
            </a:pPr>
            <a:r>
              <a:rPr lang="en-US" sz="6130" b="1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Response of Frontend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7346" y="3943350"/>
            <a:ext cx="3967673" cy="8229600"/>
          </a:xfrm>
          <a:custGeom>
            <a:avLst/>
            <a:gdLst/>
            <a:ahLst/>
            <a:cxnLst/>
            <a:rect l="l" t="t" r="r" b="b"/>
            <a:pathLst>
              <a:path w="3967673" h="8229600">
                <a:moveTo>
                  <a:pt x="0" y="0"/>
                </a:moveTo>
                <a:lnTo>
                  <a:pt x="3967673" y="0"/>
                </a:lnTo>
                <a:lnTo>
                  <a:pt x="39676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15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60897" y="1609828"/>
            <a:ext cx="6951277" cy="132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1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60897" y="3145391"/>
            <a:ext cx="9154978" cy="528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6"/>
              </a:lnSpc>
              <a:spcBef>
                <a:spcPct val="0"/>
              </a:spcBef>
            </a:pPr>
            <a:r>
              <a:rPr lang="en-US" sz="249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This project successfully integrates quantum preprocessing with an LSTM-based deep learning model to enhance stock price prediction accuracy. It combines the power of quantum feature extraction and classical sequence modeling, providing short-term forecasts for stock prices. The FastAPI backend efficiently handles prediction requests, while the HTML frontend offers an interactive and user-friendly interface. Overall, it demonstrates a hybrid quantum-classical approach to real-world financial forecasting — bridging advanced AI with emerging quantum computing concepts.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2122125" y="2693077"/>
            <a:ext cx="4240473" cy="4240473"/>
          </a:xfrm>
          <a:custGeom>
            <a:avLst/>
            <a:gdLst/>
            <a:ahLst/>
            <a:cxnLst/>
            <a:rect l="l" t="t" r="r" b="b"/>
            <a:pathLst>
              <a:path w="4240473" h="4240473">
                <a:moveTo>
                  <a:pt x="4240473" y="0"/>
                </a:moveTo>
                <a:lnTo>
                  <a:pt x="0" y="0"/>
                </a:lnTo>
                <a:lnTo>
                  <a:pt x="0" y="4240473"/>
                </a:lnTo>
                <a:lnTo>
                  <a:pt x="4240473" y="4240473"/>
                </a:lnTo>
                <a:lnTo>
                  <a:pt x="4240473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56" r="-2479" b="-1848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91511" y="-891511"/>
            <a:ext cx="4240473" cy="4240473"/>
          </a:xfrm>
          <a:custGeom>
            <a:avLst/>
            <a:gdLst/>
            <a:ahLst/>
            <a:cxnLst/>
            <a:rect l="l" t="t" r="r" b="b"/>
            <a:pathLst>
              <a:path w="4240473" h="4240473">
                <a:moveTo>
                  <a:pt x="0" y="0"/>
                </a:moveTo>
                <a:lnTo>
                  <a:pt x="4240472" y="0"/>
                </a:lnTo>
                <a:lnTo>
                  <a:pt x="4240472" y="4240472"/>
                </a:lnTo>
                <a:lnTo>
                  <a:pt x="0" y="4240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16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20800" y="3631080"/>
            <a:ext cx="13102912" cy="2432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00"/>
              </a:lnSpc>
              <a:spcBef>
                <a:spcPct val="0"/>
              </a:spcBef>
            </a:pPr>
            <a:r>
              <a:rPr lang="en-US" sz="14214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15691514" y="6933276"/>
            <a:ext cx="4240473" cy="4240473"/>
          </a:xfrm>
          <a:custGeom>
            <a:avLst/>
            <a:gdLst/>
            <a:ahLst/>
            <a:cxnLst/>
            <a:rect l="l" t="t" r="r" b="b"/>
            <a:pathLst>
              <a:path w="4240473" h="4240473">
                <a:moveTo>
                  <a:pt x="0" y="0"/>
                </a:moveTo>
                <a:lnTo>
                  <a:pt x="4240472" y="0"/>
                </a:lnTo>
                <a:lnTo>
                  <a:pt x="4240472" y="4240473"/>
                </a:lnTo>
                <a:lnTo>
                  <a:pt x="0" y="424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183524" y="4458803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1827" y="3081466"/>
            <a:ext cx="1193201" cy="945883"/>
          </a:xfrm>
          <a:custGeom>
            <a:avLst/>
            <a:gdLst/>
            <a:ahLst/>
            <a:cxnLst/>
            <a:rect l="l" t="t" r="r" b="b"/>
            <a:pathLst>
              <a:path w="1193201" h="945883">
                <a:moveTo>
                  <a:pt x="0" y="0"/>
                </a:moveTo>
                <a:lnTo>
                  <a:pt x="1193202" y="0"/>
                </a:lnTo>
                <a:lnTo>
                  <a:pt x="1193202" y="945884"/>
                </a:lnTo>
                <a:lnTo>
                  <a:pt x="0" y="9458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146147" y="2929066"/>
            <a:ext cx="7039864" cy="1329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46147" y="4392128"/>
            <a:ext cx="11556873" cy="470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F6E0F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Stock Trend AI is an advanced machine learning–based forecasting model designed to predict future stock price trends and market movements with high accuracy.</a:t>
            </a:r>
          </a:p>
          <a:p>
            <a:pPr algn="l">
              <a:lnSpc>
                <a:spcPts val="4148"/>
              </a:lnSpc>
              <a:spcBef>
                <a:spcPct val="0"/>
              </a:spcBef>
            </a:pPr>
            <a:endParaRPr lang="en-US" sz="2963">
              <a:solidFill>
                <a:srgbClr val="F6E0F5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algn="l">
              <a:lnSpc>
                <a:spcPts val="4148"/>
              </a:lnSpc>
              <a:spcBef>
                <a:spcPct val="0"/>
              </a:spcBef>
            </a:pPr>
            <a:r>
              <a:rPr lang="en-US" sz="2963">
                <a:solidFill>
                  <a:srgbClr val="F6E0F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By analyzing historical stock data, technical indicators, and market sentiment, the model identifies hidden patterns and provides short-term and long-term predictions for informed investment decisions.</a:t>
            </a:r>
          </a:p>
          <a:p>
            <a:pPr algn="l">
              <a:lnSpc>
                <a:spcPts val="4148"/>
              </a:lnSpc>
              <a:spcBef>
                <a:spcPct val="0"/>
              </a:spcBef>
            </a:pPr>
            <a:endParaRPr lang="en-US" sz="2963">
              <a:solidFill>
                <a:srgbClr val="F6E0F5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0" name="TextBox 10"/>
          <p:cNvSpPr txBox="1"/>
          <p:nvPr/>
        </p:nvSpPr>
        <p:spPr>
          <a:xfrm rot="5400000">
            <a:off x="16912965" y="406573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761076" y="5582494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8229600" y="0"/>
                </a:moveTo>
                <a:lnTo>
                  <a:pt x="0" y="0"/>
                </a:lnTo>
                <a:lnTo>
                  <a:pt x="0" y="8229600"/>
                </a:lnTo>
                <a:lnTo>
                  <a:pt x="8229600" y="8229600"/>
                </a:lnTo>
                <a:lnTo>
                  <a:pt x="82296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55091" y="3378742"/>
            <a:ext cx="6295768" cy="53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2"/>
              </a:lnSpc>
              <a:spcBef>
                <a:spcPct val="0"/>
              </a:spcBef>
            </a:pPr>
            <a:r>
              <a:rPr lang="en-US" sz="3130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Machine Learning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55091" y="5183109"/>
            <a:ext cx="6295768" cy="53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2"/>
              </a:lnSpc>
              <a:spcBef>
                <a:spcPct val="0"/>
              </a:spcBef>
            </a:pPr>
            <a:r>
              <a:rPr lang="en-US" sz="3130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Deep Learning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55091" y="7016355"/>
            <a:ext cx="6295768" cy="108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2"/>
              </a:lnSpc>
            </a:pPr>
            <a:r>
              <a:rPr lang="en-US" sz="3130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Natural Language</a:t>
            </a:r>
          </a:p>
          <a:p>
            <a:pPr algn="l">
              <a:lnSpc>
                <a:spcPts val="4382"/>
              </a:lnSpc>
              <a:spcBef>
                <a:spcPct val="0"/>
              </a:spcBef>
            </a:pPr>
            <a:r>
              <a:rPr lang="en-US" sz="3130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Processing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21285" y="3426007"/>
            <a:ext cx="10408977" cy="130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4"/>
              </a:lnSpc>
              <a:spcBef>
                <a:spcPct val="0"/>
              </a:spcBef>
            </a:pPr>
            <a:r>
              <a:rPr lang="en-US" sz="2517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Machine Learning is a branch of Artificial Intelligence that enables systems to analyze data, learn patterns, and make predictions or decisions without being explicitly programmed.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21285" y="5183109"/>
            <a:ext cx="10408977" cy="1745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4"/>
              </a:lnSpc>
              <a:spcBef>
                <a:spcPct val="0"/>
              </a:spcBef>
            </a:pPr>
            <a:r>
              <a:rPr lang="en-US" sz="2517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Deep Learning is an advanced form of Machine Learning that uses multi-layered neural networks to simulate human brain processes, excelling in tasks like image recognition, speech, and complex data modeling.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21285" y="7016355"/>
            <a:ext cx="10408977" cy="130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4"/>
              </a:lnSpc>
              <a:spcBef>
                <a:spcPct val="0"/>
              </a:spcBef>
            </a:pPr>
            <a:r>
              <a:rPr lang="en-US" sz="2517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NLP focuses on enabling machines to understand, interpret, and communicate in human language, bridging the gap between human communication and computer understanding.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80719" y="1851066"/>
            <a:ext cx="8126563" cy="132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22"/>
              </a:lnSpc>
              <a:spcBef>
                <a:spcPct val="0"/>
              </a:spcBef>
            </a:pPr>
            <a:r>
              <a:rPr lang="en-US" sz="7730" b="1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Ai Components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761076" y="5582494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8229600" y="0"/>
                </a:moveTo>
                <a:lnTo>
                  <a:pt x="0" y="0"/>
                </a:lnTo>
                <a:lnTo>
                  <a:pt x="0" y="8229600"/>
                </a:lnTo>
                <a:lnTo>
                  <a:pt x="8229600" y="8229600"/>
                </a:lnTo>
                <a:lnTo>
                  <a:pt x="82296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55091" y="3378742"/>
            <a:ext cx="6295768" cy="53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2"/>
              </a:lnSpc>
              <a:spcBef>
                <a:spcPct val="0"/>
              </a:spcBef>
            </a:pPr>
            <a:r>
              <a:rPr lang="en-US" sz="3130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Computer Vision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55091" y="5183109"/>
            <a:ext cx="6295768" cy="53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2"/>
              </a:lnSpc>
              <a:spcBef>
                <a:spcPct val="0"/>
              </a:spcBef>
            </a:pPr>
            <a:r>
              <a:rPr lang="en-US" sz="3130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Generative AI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55091" y="7016355"/>
            <a:ext cx="6295768" cy="53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2"/>
              </a:lnSpc>
              <a:spcBef>
                <a:spcPct val="0"/>
              </a:spcBef>
            </a:pPr>
            <a:r>
              <a:rPr lang="en-US" sz="3130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Agentic AI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21285" y="3426007"/>
            <a:ext cx="10408977" cy="1745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4"/>
              </a:lnSpc>
              <a:spcBef>
                <a:spcPct val="0"/>
              </a:spcBef>
            </a:pPr>
            <a:r>
              <a:rPr lang="en-US" sz="2517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Computer Vision allows computers to perceive and interpret visual information from the world — such as images and videos — to identify objects, detect patterns, and make intelligent visual decisions.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21285" y="5183109"/>
            <a:ext cx="10408977" cy="130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4"/>
              </a:lnSpc>
              <a:spcBef>
                <a:spcPct val="0"/>
              </a:spcBef>
            </a:pPr>
            <a:r>
              <a:rPr lang="en-US" sz="2517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Generative AI refers to models capable of creating new and original content — text, images, audio, or code — by learning from existing data and generating human-like outputs.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21285" y="6964004"/>
            <a:ext cx="10408977" cy="1745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4"/>
              </a:lnSpc>
              <a:spcBef>
                <a:spcPct val="0"/>
              </a:spcBef>
            </a:pPr>
            <a:r>
              <a:rPr lang="en-US" sz="2517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Agentic AI represents the next evolution of AI — systems that can autonomously plan, reason, and act to achieve goals, continuously improving through feedback and interaction with their environment.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80719" y="1851066"/>
            <a:ext cx="8126563" cy="132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22"/>
              </a:lnSpc>
              <a:spcBef>
                <a:spcPct val="0"/>
              </a:spcBef>
            </a:pPr>
            <a:r>
              <a:rPr lang="en-US" sz="7730" b="1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Ai Components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493520" y="-432037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57346" y="2458873"/>
            <a:ext cx="1152525" cy="1152525"/>
          </a:xfrm>
          <a:custGeom>
            <a:avLst/>
            <a:gdLst/>
            <a:ahLst/>
            <a:cxnLst/>
            <a:rect l="l" t="t" r="r" b="b"/>
            <a:pathLst>
              <a:path w="1152525" h="1152525">
                <a:moveTo>
                  <a:pt x="0" y="0"/>
                </a:moveTo>
                <a:lnTo>
                  <a:pt x="1152525" y="0"/>
                </a:lnTo>
                <a:lnTo>
                  <a:pt x="1152525" y="1152525"/>
                </a:lnTo>
                <a:lnTo>
                  <a:pt x="0" y="11525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62788" y="3458998"/>
            <a:ext cx="7038718" cy="269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22"/>
              </a:lnSpc>
            </a:pPr>
            <a:r>
              <a:rPr lang="en-US" sz="7730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 Algorithm</a:t>
            </a:r>
          </a:p>
          <a:p>
            <a:pPr algn="l">
              <a:lnSpc>
                <a:spcPts val="10822"/>
              </a:lnSpc>
              <a:spcBef>
                <a:spcPct val="0"/>
              </a:spcBef>
            </a:pPr>
            <a:endParaRPr lang="en-US" sz="7730" b="1">
              <a:solidFill>
                <a:srgbClr val="F6E0F5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10577" y="2283746"/>
            <a:ext cx="6295768" cy="132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1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LSTM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96978" y="4837198"/>
            <a:ext cx="12618735" cy="5557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9"/>
              </a:lnSpc>
            </a:pPr>
            <a:r>
              <a:rPr lang="en-US" sz="2435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Our Stock Trend AI model is built using the Long Short-Term Memory (LSTM) algorithm — a powerful type of Recurrent Neural Network (RNN) designed to analyze sequential and time-series data.</a:t>
            </a:r>
          </a:p>
          <a:p>
            <a:pPr algn="just">
              <a:lnSpc>
                <a:spcPts val="3409"/>
              </a:lnSpc>
            </a:pPr>
            <a:endParaRPr lang="en-US" sz="2435">
              <a:solidFill>
                <a:srgbClr val="F6E0F5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409"/>
              </a:lnSpc>
            </a:pPr>
            <a:r>
              <a:rPr lang="en-US" sz="2435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In the stock market, prices change continuously over time, and understanding these temporal dependencies is crucial.</a:t>
            </a:r>
          </a:p>
          <a:p>
            <a:pPr algn="just">
              <a:lnSpc>
                <a:spcPts val="3409"/>
              </a:lnSpc>
            </a:pPr>
            <a:r>
              <a:rPr lang="en-US" sz="2435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The LSTM model captures long-term relationships and hidden patterns in historical price data such as open, close, high, low, and volume, enabling accurate trend prediction and future price forecasting.</a:t>
            </a:r>
          </a:p>
          <a:p>
            <a:pPr algn="just">
              <a:lnSpc>
                <a:spcPts val="3409"/>
              </a:lnSpc>
            </a:pPr>
            <a:endParaRPr lang="en-US" sz="2435">
              <a:solidFill>
                <a:srgbClr val="F6E0F5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409"/>
              </a:lnSpc>
            </a:pPr>
            <a:endParaRPr lang="en-US" sz="2435">
              <a:solidFill>
                <a:srgbClr val="F6E0F5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409"/>
              </a:lnSpc>
            </a:pPr>
            <a:endParaRPr lang="en-US" sz="2435">
              <a:solidFill>
                <a:srgbClr val="F6E0F5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409"/>
              </a:lnSpc>
              <a:spcBef>
                <a:spcPct val="0"/>
              </a:spcBef>
            </a:pPr>
            <a:endParaRPr lang="en-US" sz="2435">
              <a:solidFill>
                <a:srgbClr val="F6E0F5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659840" y="1835688"/>
            <a:ext cx="5543293" cy="111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2"/>
              </a:lnSpc>
              <a:spcBef>
                <a:spcPct val="0"/>
              </a:spcBef>
            </a:pPr>
            <a:r>
              <a:rPr lang="en-US" sz="6430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 Steps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70926" y="1835688"/>
            <a:ext cx="8653591" cy="111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2"/>
              </a:lnSpc>
              <a:spcBef>
                <a:spcPct val="0"/>
              </a:spcBef>
            </a:pPr>
            <a:r>
              <a:rPr lang="en-US" sz="6430" b="1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Implementation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57346" y="1320942"/>
            <a:ext cx="2410884" cy="608841"/>
            <a:chOff x="0" y="0"/>
            <a:chExt cx="1609259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9259" cy="406400"/>
            </a:xfrm>
            <a:custGeom>
              <a:avLst/>
              <a:gdLst/>
              <a:ahLst/>
              <a:cxnLst/>
              <a:rect l="l" t="t" r="r" b="b"/>
              <a:pathLst>
                <a:path w="1609259" h="406400">
                  <a:moveTo>
                    <a:pt x="1406059" y="0"/>
                  </a:moveTo>
                  <a:cubicBezTo>
                    <a:pt x="1518283" y="0"/>
                    <a:pt x="1609259" y="90976"/>
                    <a:pt x="1609259" y="203200"/>
                  </a:cubicBezTo>
                  <a:cubicBezTo>
                    <a:pt x="1609259" y="315424"/>
                    <a:pt x="1518283" y="406400"/>
                    <a:pt x="140605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47625"/>
              <a:ext cx="1609259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81827" y="1507692"/>
            <a:ext cx="2386403" cy="25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5"/>
              </a:lnSpc>
              <a:spcBef>
                <a:spcPct val="0"/>
              </a:spcBef>
            </a:pPr>
            <a:r>
              <a:rPr lang="en-US" sz="1603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STUDIO SHODWE</a:t>
            </a:r>
          </a:p>
        </p:txBody>
      </p:sp>
      <p:sp>
        <p:nvSpPr>
          <p:cNvPr id="9" name="Freeform 9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06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993166" y="3021062"/>
            <a:ext cx="3869175" cy="1306278"/>
            <a:chOff x="0" y="0"/>
            <a:chExt cx="1839161" cy="6209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39161" cy="620922"/>
            </a:xfrm>
            <a:custGeom>
              <a:avLst/>
              <a:gdLst/>
              <a:ahLst/>
              <a:cxnLst/>
              <a:rect l="l" t="t" r="r" b="b"/>
              <a:pathLst>
                <a:path w="1839161" h="620922">
                  <a:moveTo>
                    <a:pt x="1635961" y="0"/>
                  </a:moveTo>
                  <a:cubicBezTo>
                    <a:pt x="1748186" y="0"/>
                    <a:pt x="1839161" y="138998"/>
                    <a:pt x="1839161" y="310461"/>
                  </a:cubicBezTo>
                  <a:cubicBezTo>
                    <a:pt x="1839161" y="481924"/>
                    <a:pt x="1748186" y="620922"/>
                    <a:pt x="1635961" y="620922"/>
                  </a:cubicBezTo>
                  <a:lnTo>
                    <a:pt x="203200" y="620922"/>
                  </a:lnTo>
                  <a:cubicBezTo>
                    <a:pt x="90976" y="620922"/>
                    <a:pt x="0" y="481924"/>
                    <a:pt x="0" y="310461"/>
                  </a:cubicBezTo>
                  <a:cubicBezTo>
                    <a:pt x="0" y="1389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47625"/>
              <a:ext cx="1839161" cy="573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597867" y="3140175"/>
            <a:ext cx="2659773" cy="1104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6"/>
              </a:lnSpc>
            </a:pPr>
            <a:r>
              <a:rPr lang="en-US" sz="2251" b="1">
                <a:solidFill>
                  <a:srgbClr val="C9BBE8"/>
                </a:solidFill>
                <a:latin typeface="Garet Bold"/>
                <a:ea typeface="Garet Bold"/>
                <a:cs typeface="Garet Bold"/>
                <a:sym typeface="Garet Bold"/>
              </a:rPr>
              <a:t>1. Preprocessing (Techniques used)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59454" y="4498790"/>
            <a:ext cx="6684546" cy="4276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46"/>
              </a:lnSpc>
            </a:pPr>
            <a:r>
              <a:rPr lang="en-US" sz="2247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The stock data for Starbucks (SBUX) is downloaded using yfinance for the last 5–7 years.</a:t>
            </a:r>
          </a:p>
          <a:p>
            <a:pPr algn="just">
              <a:lnSpc>
                <a:spcPts val="3146"/>
              </a:lnSpc>
            </a:pPr>
            <a:r>
              <a:rPr lang="en-US" sz="2247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Missing dates are added and forward-filled to maintain a continuous daily time series.</a:t>
            </a:r>
          </a:p>
          <a:p>
            <a:pPr algn="just">
              <a:lnSpc>
                <a:spcPts val="3146"/>
              </a:lnSpc>
            </a:pPr>
            <a:r>
              <a:rPr lang="en-US" sz="2247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A sliding window approach creates input sequences (X) and corresponding output horizons (y).</a:t>
            </a:r>
          </a:p>
          <a:p>
            <a:pPr algn="just">
              <a:lnSpc>
                <a:spcPts val="3146"/>
              </a:lnSpc>
              <a:spcBef>
                <a:spcPct val="0"/>
              </a:spcBef>
            </a:pPr>
            <a:r>
              <a:rPr lang="en-US" sz="2247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Quantum feature extraction is applied to reduce each window to a set of quantum-enhanced features.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405080" y="3021062"/>
            <a:ext cx="3414595" cy="1306278"/>
            <a:chOff x="0" y="0"/>
            <a:chExt cx="1623083" cy="62092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23083" cy="620922"/>
            </a:xfrm>
            <a:custGeom>
              <a:avLst/>
              <a:gdLst/>
              <a:ahLst/>
              <a:cxnLst/>
              <a:rect l="l" t="t" r="r" b="b"/>
              <a:pathLst>
                <a:path w="1623083" h="620922">
                  <a:moveTo>
                    <a:pt x="1419883" y="0"/>
                  </a:moveTo>
                  <a:cubicBezTo>
                    <a:pt x="1532107" y="0"/>
                    <a:pt x="1623083" y="138998"/>
                    <a:pt x="1623083" y="310461"/>
                  </a:cubicBezTo>
                  <a:cubicBezTo>
                    <a:pt x="1623083" y="481924"/>
                    <a:pt x="1532107" y="620922"/>
                    <a:pt x="1419883" y="620922"/>
                  </a:cubicBezTo>
                  <a:lnTo>
                    <a:pt x="203200" y="620922"/>
                  </a:lnTo>
                  <a:cubicBezTo>
                    <a:pt x="90976" y="620922"/>
                    <a:pt x="0" y="481924"/>
                    <a:pt x="0" y="310461"/>
                  </a:cubicBezTo>
                  <a:cubicBezTo>
                    <a:pt x="0" y="1389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47625"/>
              <a:ext cx="1623083" cy="573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532460" y="3325912"/>
            <a:ext cx="3159836" cy="733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6"/>
              </a:lnSpc>
            </a:pPr>
            <a:r>
              <a:rPr lang="en-US" sz="2251" b="1">
                <a:solidFill>
                  <a:srgbClr val="C9BBE8"/>
                </a:solidFill>
                <a:latin typeface="Garet Bold"/>
                <a:ea typeface="Garet Bold"/>
                <a:cs typeface="Garet Bold"/>
                <a:sym typeface="Garet Bold"/>
              </a:rPr>
              <a:t>2. Training and Test Data Split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05977" y="4498790"/>
            <a:ext cx="6509897" cy="3886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6"/>
              </a:lnSpc>
            </a:pPr>
            <a:r>
              <a:rPr lang="en-US" sz="2247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The scaled stock data is split into training (70%) and testing (30%) sets.</a:t>
            </a:r>
          </a:p>
          <a:p>
            <a:pPr algn="l">
              <a:lnSpc>
                <a:spcPts val="3146"/>
              </a:lnSpc>
            </a:pPr>
            <a:endParaRPr lang="en-US" sz="2247">
              <a:solidFill>
                <a:srgbClr val="F6E0F5"/>
              </a:solidFill>
              <a:latin typeface="Noto Serif"/>
              <a:ea typeface="Noto Serif"/>
              <a:cs typeface="Noto Serif"/>
              <a:sym typeface="Noto Serif"/>
            </a:endParaRPr>
          </a:p>
          <a:p>
            <a:pPr algn="l">
              <a:lnSpc>
                <a:spcPts val="3146"/>
              </a:lnSpc>
            </a:pPr>
            <a:r>
              <a:rPr lang="en-US" sz="2247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 The window_size defines how many past days are used to predict the next horizon days.</a:t>
            </a:r>
          </a:p>
          <a:p>
            <a:pPr algn="l">
              <a:lnSpc>
                <a:spcPts val="3146"/>
              </a:lnSpc>
            </a:pPr>
            <a:r>
              <a:rPr lang="en-US" sz="2247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 Both raw and quantum-processed datasets are prepared for LSTM input.</a:t>
            </a:r>
          </a:p>
          <a:p>
            <a:pPr algn="l">
              <a:lnSpc>
                <a:spcPts val="3146"/>
              </a:lnSpc>
            </a:pPr>
            <a:endParaRPr lang="en-US" sz="2247">
              <a:solidFill>
                <a:srgbClr val="F6E0F5"/>
              </a:solidFill>
              <a:latin typeface="Noto Serif"/>
              <a:ea typeface="Noto Serif"/>
              <a:cs typeface="Noto Serif"/>
              <a:sym typeface="Noto Serif"/>
            </a:endParaRPr>
          </a:p>
          <a:p>
            <a:pPr algn="l">
              <a:lnSpc>
                <a:spcPts val="3146"/>
              </a:lnSpc>
              <a:spcBef>
                <a:spcPct val="0"/>
              </a:spcBef>
            </a:pPr>
            <a:r>
              <a:rPr lang="en-US" sz="2247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 This ensures the model learns on past patterns while keeping unseen data for evaluation.</a:t>
            </a:r>
          </a:p>
        </p:txBody>
      </p:sp>
      <p:sp>
        <p:nvSpPr>
          <p:cNvPr id="23" name="AutoShape 23"/>
          <p:cNvSpPr/>
          <p:nvPr/>
        </p:nvSpPr>
        <p:spPr>
          <a:xfrm flipV="1">
            <a:off x="6862341" y="3655151"/>
            <a:ext cx="3542739" cy="0"/>
          </a:xfrm>
          <a:prstGeom prst="line">
            <a:avLst/>
          </a:prstGeom>
          <a:ln w="38100" cap="flat">
            <a:gradFill>
              <a:gsLst>
                <a:gs pos="0">
                  <a:srgbClr val="92A6DD">
                    <a:alpha val="100000"/>
                  </a:srgbClr>
                </a:gs>
                <a:gs pos="100000">
                  <a:srgbClr val="DF96DA">
                    <a:alpha val="100000"/>
                  </a:srgbClr>
                </a:gs>
              </a:gsLst>
              <a:lin ang="0"/>
            </a:gra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659840" y="1835688"/>
            <a:ext cx="5543293" cy="111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2"/>
              </a:lnSpc>
              <a:spcBef>
                <a:spcPct val="0"/>
              </a:spcBef>
            </a:pPr>
            <a:r>
              <a:rPr lang="en-US" sz="6430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 Steps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70926" y="1835688"/>
            <a:ext cx="8653591" cy="111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2"/>
              </a:lnSpc>
              <a:spcBef>
                <a:spcPct val="0"/>
              </a:spcBef>
            </a:pPr>
            <a:r>
              <a:rPr lang="en-US" sz="6430" b="1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Implementation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57346" y="1320942"/>
            <a:ext cx="2410884" cy="608841"/>
            <a:chOff x="0" y="0"/>
            <a:chExt cx="1609259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9259" cy="406400"/>
            </a:xfrm>
            <a:custGeom>
              <a:avLst/>
              <a:gdLst/>
              <a:ahLst/>
              <a:cxnLst/>
              <a:rect l="l" t="t" r="r" b="b"/>
              <a:pathLst>
                <a:path w="1609259" h="406400">
                  <a:moveTo>
                    <a:pt x="1406059" y="0"/>
                  </a:moveTo>
                  <a:cubicBezTo>
                    <a:pt x="1518283" y="0"/>
                    <a:pt x="1609259" y="90976"/>
                    <a:pt x="1609259" y="203200"/>
                  </a:cubicBezTo>
                  <a:cubicBezTo>
                    <a:pt x="1609259" y="315424"/>
                    <a:pt x="1518283" y="406400"/>
                    <a:pt x="140605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47625"/>
              <a:ext cx="1609259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81827" y="1507692"/>
            <a:ext cx="2386403" cy="25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5"/>
              </a:lnSpc>
              <a:spcBef>
                <a:spcPct val="0"/>
              </a:spcBef>
            </a:pPr>
            <a:r>
              <a:rPr lang="en-US" sz="1603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STUDIO SHODWE</a:t>
            </a:r>
          </a:p>
        </p:txBody>
      </p:sp>
      <p:sp>
        <p:nvSpPr>
          <p:cNvPr id="9" name="Freeform 9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07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597867" y="3158257"/>
            <a:ext cx="3264474" cy="750918"/>
            <a:chOff x="0" y="0"/>
            <a:chExt cx="1551725" cy="35693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51725" cy="356939"/>
            </a:xfrm>
            <a:custGeom>
              <a:avLst/>
              <a:gdLst/>
              <a:ahLst/>
              <a:cxnLst/>
              <a:rect l="l" t="t" r="r" b="b"/>
              <a:pathLst>
                <a:path w="1551725" h="356939">
                  <a:moveTo>
                    <a:pt x="1348525" y="0"/>
                  </a:moveTo>
                  <a:cubicBezTo>
                    <a:pt x="1460749" y="0"/>
                    <a:pt x="1551725" y="79903"/>
                    <a:pt x="1551725" y="178469"/>
                  </a:cubicBezTo>
                  <a:cubicBezTo>
                    <a:pt x="1551725" y="277035"/>
                    <a:pt x="1460749" y="356939"/>
                    <a:pt x="1348525" y="356939"/>
                  </a:cubicBezTo>
                  <a:lnTo>
                    <a:pt x="203200" y="356939"/>
                  </a:lnTo>
                  <a:cubicBezTo>
                    <a:pt x="90976" y="356939"/>
                    <a:pt x="0" y="277035"/>
                    <a:pt x="0" y="178469"/>
                  </a:cubicBezTo>
                  <a:cubicBezTo>
                    <a:pt x="0" y="7990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47625"/>
              <a:ext cx="1551725" cy="309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900218" y="3302091"/>
            <a:ext cx="2659773" cy="47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6"/>
              </a:lnSpc>
            </a:pPr>
            <a:r>
              <a:rPr lang="en-US" sz="2951" b="1">
                <a:solidFill>
                  <a:srgbClr val="C9BBE8"/>
                </a:solidFill>
                <a:latin typeface="Garet Bold"/>
                <a:ea typeface="Garet Bold"/>
                <a:cs typeface="Garet Bold"/>
                <a:sym typeface="Garet Bold"/>
              </a:rPr>
              <a:t>3. Scaling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96659" y="4230770"/>
            <a:ext cx="6471895" cy="466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6"/>
              </a:lnSpc>
            </a:pPr>
            <a:r>
              <a:rPr lang="en-US" sz="2247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The raw stock prices are first normalized using MinMax scaling for stable training.</a:t>
            </a:r>
          </a:p>
          <a:p>
            <a:pPr algn="l">
              <a:lnSpc>
                <a:spcPts val="3146"/>
              </a:lnSpc>
            </a:pPr>
            <a:endParaRPr lang="en-US" sz="2247">
              <a:solidFill>
                <a:srgbClr val="F6E0F5"/>
              </a:solidFill>
              <a:latin typeface="Noto Serif"/>
              <a:ea typeface="Noto Serif"/>
              <a:cs typeface="Noto Serif"/>
              <a:sym typeface="Noto Serif"/>
            </a:endParaRPr>
          </a:p>
          <a:p>
            <a:pPr algn="l">
              <a:lnSpc>
                <a:spcPts val="3146"/>
              </a:lnSpc>
            </a:pPr>
            <a:r>
              <a:rPr lang="en-US" sz="2247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 Each historical window is reduced to match the number of qubits, compressing the data.</a:t>
            </a:r>
          </a:p>
          <a:p>
            <a:pPr algn="l">
              <a:lnSpc>
                <a:spcPts val="3146"/>
              </a:lnSpc>
            </a:pPr>
            <a:r>
              <a:rPr lang="en-US" sz="2247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 Reduced values are scaled to [0, π] and passed through a quantum circuit to generate quantum-enhanced features.</a:t>
            </a:r>
          </a:p>
          <a:p>
            <a:pPr algn="l">
              <a:lnSpc>
                <a:spcPts val="3146"/>
              </a:lnSpc>
            </a:pPr>
            <a:endParaRPr lang="en-US" sz="2247">
              <a:solidFill>
                <a:srgbClr val="F6E0F5"/>
              </a:solidFill>
              <a:latin typeface="Noto Serif"/>
              <a:ea typeface="Noto Serif"/>
              <a:cs typeface="Noto Serif"/>
              <a:sym typeface="Noto Serif"/>
            </a:endParaRPr>
          </a:p>
          <a:p>
            <a:pPr algn="l">
              <a:lnSpc>
                <a:spcPts val="3146"/>
              </a:lnSpc>
              <a:spcBef>
                <a:spcPct val="0"/>
              </a:spcBef>
            </a:pPr>
            <a:r>
              <a:rPr lang="en-US" sz="2247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 These features capture non-linear correlations and are then fed to the LSTM alongside scaled data.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405080" y="3158257"/>
            <a:ext cx="3026407" cy="750918"/>
            <a:chOff x="0" y="0"/>
            <a:chExt cx="1438562" cy="35693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38562" cy="356939"/>
            </a:xfrm>
            <a:custGeom>
              <a:avLst/>
              <a:gdLst/>
              <a:ahLst/>
              <a:cxnLst/>
              <a:rect l="l" t="t" r="r" b="b"/>
              <a:pathLst>
                <a:path w="1438562" h="356939">
                  <a:moveTo>
                    <a:pt x="1235362" y="0"/>
                  </a:moveTo>
                  <a:cubicBezTo>
                    <a:pt x="1347587" y="0"/>
                    <a:pt x="1438562" y="79903"/>
                    <a:pt x="1438562" y="178469"/>
                  </a:cubicBezTo>
                  <a:cubicBezTo>
                    <a:pt x="1438562" y="277035"/>
                    <a:pt x="1347587" y="356939"/>
                    <a:pt x="1235362" y="356939"/>
                  </a:cubicBezTo>
                  <a:lnTo>
                    <a:pt x="203200" y="356939"/>
                  </a:lnTo>
                  <a:cubicBezTo>
                    <a:pt x="90976" y="356939"/>
                    <a:pt x="0" y="277035"/>
                    <a:pt x="0" y="178469"/>
                  </a:cubicBezTo>
                  <a:cubicBezTo>
                    <a:pt x="0" y="7990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47625"/>
              <a:ext cx="1438562" cy="309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338366" y="3302091"/>
            <a:ext cx="3159836" cy="47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6"/>
              </a:lnSpc>
            </a:pPr>
            <a:r>
              <a:rPr lang="en-US" sz="2951" b="1">
                <a:solidFill>
                  <a:srgbClr val="C9BBE8"/>
                </a:solidFill>
                <a:latin typeface="Garet Bold"/>
                <a:ea typeface="Garet Bold"/>
                <a:cs typeface="Garet Bold"/>
                <a:sym typeface="Garet Bold"/>
              </a:rPr>
              <a:t>4. Training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05977" y="4230770"/>
            <a:ext cx="6336084" cy="4336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278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A hybrid LSTM model is built with quantum features as input.</a:t>
            </a:r>
          </a:p>
          <a:p>
            <a:pPr algn="l">
              <a:lnSpc>
                <a:spcPts val="3190"/>
              </a:lnSpc>
            </a:pPr>
            <a:endParaRPr lang="en-US" sz="2278">
              <a:solidFill>
                <a:srgbClr val="F6E0F5"/>
              </a:solidFill>
              <a:latin typeface="Noto Serif"/>
              <a:ea typeface="Noto Serif"/>
              <a:cs typeface="Noto Serif"/>
              <a:sym typeface="Noto Serif"/>
            </a:endParaRPr>
          </a:p>
          <a:p>
            <a:pPr algn="l">
              <a:lnSpc>
                <a:spcPts val="3190"/>
              </a:lnSpc>
            </a:pPr>
            <a:r>
              <a:rPr lang="en-US" sz="2278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 It has an LSTM layer, dropout, a dense hidden layer, and an output layer for the 7-day horizon.</a:t>
            </a:r>
          </a:p>
          <a:p>
            <a:pPr algn="l">
              <a:lnSpc>
                <a:spcPts val="3190"/>
              </a:lnSpc>
            </a:pPr>
            <a:endParaRPr lang="en-US" sz="2278">
              <a:solidFill>
                <a:srgbClr val="F6E0F5"/>
              </a:solidFill>
              <a:latin typeface="Noto Serif"/>
              <a:ea typeface="Noto Serif"/>
              <a:cs typeface="Noto Serif"/>
              <a:sym typeface="Noto Serif"/>
            </a:endParaRPr>
          </a:p>
          <a:p>
            <a:pPr algn="l">
              <a:lnSpc>
                <a:spcPts val="3190"/>
              </a:lnSpc>
            </a:pPr>
            <a:r>
              <a:rPr lang="en-US" sz="2278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 The model uses Adam optimizer and mean_squared_error as the loss function.</a:t>
            </a:r>
          </a:p>
          <a:p>
            <a:pPr algn="l">
              <a:lnSpc>
                <a:spcPts val="3190"/>
              </a:lnSpc>
              <a:spcBef>
                <a:spcPct val="0"/>
              </a:spcBef>
            </a:pPr>
            <a:r>
              <a:rPr lang="en-US" sz="2278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 Training runs for 60 epochs with a TensorBoard callback for monitoring.</a:t>
            </a:r>
          </a:p>
        </p:txBody>
      </p:sp>
      <p:sp>
        <p:nvSpPr>
          <p:cNvPr id="23" name="AutoShape 23"/>
          <p:cNvSpPr/>
          <p:nvPr/>
        </p:nvSpPr>
        <p:spPr>
          <a:xfrm flipV="1">
            <a:off x="6862341" y="3655151"/>
            <a:ext cx="3542739" cy="0"/>
          </a:xfrm>
          <a:prstGeom prst="line">
            <a:avLst/>
          </a:prstGeom>
          <a:ln w="38100" cap="flat">
            <a:gradFill>
              <a:gsLst>
                <a:gs pos="0">
                  <a:srgbClr val="92A6DD">
                    <a:alpha val="100000"/>
                  </a:srgbClr>
                </a:gs>
                <a:gs pos="100000">
                  <a:srgbClr val="DF96DA">
                    <a:alpha val="100000"/>
                  </a:srgbClr>
                </a:gs>
              </a:gsLst>
              <a:lin ang="0"/>
            </a:gra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659840" y="1835688"/>
            <a:ext cx="5543293" cy="111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2"/>
              </a:lnSpc>
              <a:spcBef>
                <a:spcPct val="0"/>
              </a:spcBef>
            </a:pPr>
            <a:r>
              <a:rPr lang="en-US" sz="6430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 Steps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70926" y="1835688"/>
            <a:ext cx="8653591" cy="111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2"/>
              </a:lnSpc>
              <a:spcBef>
                <a:spcPct val="0"/>
              </a:spcBef>
            </a:pPr>
            <a:r>
              <a:rPr lang="en-US" sz="6430" b="1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Implementation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57346" y="1320942"/>
            <a:ext cx="2410884" cy="608841"/>
            <a:chOff x="0" y="0"/>
            <a:chExt cx="1609259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9259" cy="406400"/>
            </a:xfrm>
            <a:custGeom>
              <a:avLst/>
              <a:gdLst/>
              <a:ahLst/>
              <a:cxnLst/>
              <a:rect l="l" t="t" r="r" b="b"/>
              <a:pathLst>
                <a:path w="1609259" h="406400">
                  <a:moveTo>
                    <a:pt x="1406059" y="0"/>
                  </a:moveTo>
                  <a:cubicBezTo>
                    <a:pt x="1518283" y="0"/>
                    <a:pt x="1609259" y="90976"/>
                    <a:pt x="1609259" y="203200"/>
                  </a:cubicBezTo>
                  <a:cubicBezTo>
                    <a:pt x="1609259" y="315424"/>
                    <a:pt x="1518283" y="406400"/>
                    <a:pt x="140605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47625"/>
              <a:ext cx="1609259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81827" y="1507692"/>
            <a:ext cx="2386403" cy="25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5"/>
              </a:lnSpc>
              <a:spcBef>
                <a:spcPct val="0"/>
              </a:spcBef>
            </a:pPr>
            <a:r>
              <a:rPr lang="en-US" sz="1603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STUDIO SHODWE</a:t>
            </a:r>
          </a:p>
        </p:txBody>
      </p:sp>
      <p:sp>
        <p:nvSpPr>
          <p:cNvPr id="9" name="Freeform 9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08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597867" y="3158257"/>
            <a:ext cx="3264474" cy="750918"/>
            <a:chOff x="0" y="0"/>
            <a:chExt cx="1551725" cy="35693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51725" cy="356939"/>
            </a:xfrm>
            <a:custGeom>
              <a:avLst/>
              <a:gdLst/>
              <a:ahLst/>
              <a:cxnLst/>
              <a:rect l="l" t="t" r="r" b="b"/>
              <a:pathLst>
                <a:path w="1551725" h="356939">
                  <a:moveTo>
                    <a:pt x="1348525" y="0"/>
                  </a:moveTo>
                  <a:cubicBezTo>
                    <a:pt x="1460749" y="0"/>
                    <a:pt x="1551725" y="79903"/>
                    <a:pt x="1551725" y="178469"/>
                  </a:cubicBezTo>
                  <a:cubicBezTo>
                    <a:pt x="1551725" y="277035"/>
                    <a:pt x="1460749" y="356939"/>
                    <a:pt x="1348525" y="356939"/>
                  </a:cubicBezTo>
                  <a:lnTo>
                    <a:pt x="203200" y="356939"/>
                  </a:lnTo>
                  <a:cubicBezTo>
                    <a:pt x="90976" y="356939"/>
                    <a:pt x="0" y="277035"/>
                    <a:pt x="0" y="178469"/>
                  </a:cubicBezTo>
                  <a:cubicBezTo>
                    <a:pt x="0" y="7990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47625"/>
              <a:ext cx="1551725" cy="309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900218" y="3302091"/>
            <a:ext cx="2659773" cy="47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6"/>
              </a:lnSpc>
            </a:pPr>
            <a:r>
              <a:rPr lang="en-US" sz="2951" b="1">
                <a:solidFill>
                  <a:srgbClr val="C9BBE8"/>
                </a:solidFill>
                <a:latin typeface="Garet Bold"/>
                <a:ea typeface="Garet Bold"/>
                <a:cs typeface="Garet Bold"/>
                <a:sym typeface="Garet Bold"/>
              </a:rPr>
              <a:t>5.Testing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96659" y="4230770"/>
            <a:ext cx="6471895" cy="466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6"/>
              </a:lnSpc>
            </a:pPr>
            <a:r>
              <a:rPr lang="en-US" sz="2247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The trained hybrid quantum-LSTM model is evaluated on unseen test data.</a:t>
            </a:r>
          </a:p>
          <a:p>
            <a:pPr algn="l">
              <a:lnSpc>
                <a:spcPts val="3146"/>
              </a:lnSpc>
            </a:pPr>
            <a:endParaRPr lang="en-US" sz="2247">
              <a:solidFill>
                <a:srgbClr val="F6E0F5"/>
              </a:solidFill>
              <a:latin typeface="Noto Serif"/>
              <a:ea typeface="Noto Serif"/>
              <a:cs typeface="Noto Serif"/>
              <a:sym typeface="Noto Serif"/>
            </a:endParaRPr>
          </a:p>
          <a:p>
            <a:pPr algn="l">
              <a:lnSpc>
                <a:spcPts val="3146"/>
              </a:lnSpc>
            </a:pPr>
            <a:r>
              <a:rPr lang="en-US" sz="2247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 Quantum-preprocessed features of test windows are fed into the model.</a:t>
            </a:r>
          </a:p>
          <a:p>
            <a:pPr algn="l">
              <a:lnSpc>
                <a:spcPts val="3146"/>
              </a:lnSpc>
            </a:pPr>
            <a:r>
              <a:rPr lang="en-US" sz="2247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 The model predicts the next 7 days’ stock prices, and the predictions are compared against actual values.</a:t>
            </a:r>
          </a:p>
          <a:p>
            <a:pPr algn="l">
              <a:lnSpc>
                <a:spcPts val="3146"/>
              </a:lnSpc>
            </a:pPr>
            <a:endParaRPr lang="en-US" sz="2247">
              <a:solidFill>
                <a:srgbClr val="F6E0F5"/>
              </a:solidFill>
              <a:latin typeface="Noto Serif"/>
              <a:ea typeface="Noto Serif"/>
              <a:cs typeface="Noto Serif"/>
              <a:sym typeface="Noto Serif"/>
            </a:endParaRPr>
          </a:p>
          <a:p>
            <a:pPr algn="l">
              <a:lnSpc>
                <a:spcPts val="3146"/>
              </a:lnSpc>
              <a:spcBef>
                <a:spcPct val="0"/>
              </a:spcBef>
            </a:pPr>
            <a:r>
              <a:rPr lang="en-US" sz="2247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 Validation loss is monitored to check performance and ensure the model generalizes well.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405080" y="3158257"/>
            <a:ext cx="3026407" cy="750918"/>
            <a:chOff x="0" y="0"/>
            <a:chExt cx="1438562" cy="35693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38562" cy="356939"/>
            </a:xfrm>
            <a:custGeom>
              <a:avLst/>
              <a:gdLst/>
              <a:ahLst/>
              <a:cxnLst/>
              <a:rect l="l" t="t" r="r" b="b"/>
              <a:pathLst>
                <a:path w="1438562" h="356939">
                  <a:moveTo>
                    <a:pt x="1235362" y="0"/>
                  </a:moveTo>
                  <a:cubicBezTo>
                    <a:pt x="1347587" y="0"/>
                    <a:pt x="1438562" y="79903"/>
                    <a:pt x="1438562" y="178469"/>
                  </a:cubicBezTo>
                  <a:cubicBezTo>
                    <a:pt x="1438562" y="277035"/>
                    <a:pt x="1347587" y="356939"/>
                    <a:pt x="1235362" y="356939"/>
                  </a:cubicBezTo>
                  <a:lnTo>
                    <a:pt x="203200" y="356939"/>
                  </a:lnTo>
                  <a:cubicBezTo>
                    <a:pt x="90976" y="356939"/>
                    <a:pt x="0" y="277035"/>
                    <a:pt x="0" y="178469"/>
                  </a:cubicBezTo>
                  <a:cubicBezTo>
                    <a:pt x="0" y="7990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47625"/>
              <a:ext cx="1438562" cy="309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338366" y="3302091"/>
            <a:ext cx="3159836" cy="47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6"/>
              </a:lnSpc>
            </a:pPr>
            <a:r>
              <a:rPr lang="en-US" sz="2951" b="1">
                <a:solidFill>
                  <a:srgbClr val="C9BBE8"/>
                </a:solidFill>
                <a:latin typeface="Garet Bold"/>
                <a:ea typeface="Garet Bold"/>
                <a:cs typeface="Garet Bold"/>
                <a:sym typeface="Garet Bold"/>
              </a:rPr>
              <a:t>6.Saving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05977" y="4230770"/>
            <a:ext cx="6248666" cy="4276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6"/>
              </a:lnSpc>
            </a:pPr>
            <a:r>
              <a:rPr lang="en-US" sz="2247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After training, the LSTM model weights are saved in a .keras file for future use.</a:t>
            </a:r>
          </a:p>
          <a:p>
            <a:pPr algn="l">
              <a:lnSpc>
                <a:spcPts val="3146"/>
              </a:lnSpc>
            </a:pPr>
            <a:endParaRPr lang="en-US" sz="2247">
              <a:solidFill>
                <a:srgbClr val="F6E0F5"/>
              </a:solidFill>
              <a:latin typeface="Noto Serif"/>
              <a:ea typeface="Noto Serif"/>
              <a:cs typeface="Noto Serif"/>
              <a:sym typeface="Noto Serif"/>
            </a:endParaRPr>
          </a:p>
          <a:p>
            <a:pPr algn="l">
              <a:lnSpc>
                <a:spcPts val="3146"/>
              </a:lnSpc>
            </a:pPr>
            <a:r>
              <a:rPr lang="en-US" sz="2247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 The MinMaxScaler used for normalization is saved separately as scaler.pkl.</a:t>
            </a:r>
          </a:p>
          <a:p>
            <a:pPr algn="l">
              <a:lnSpc>
                <a:spcPts val="3146"/>
              </a:lnSpc>
            </a:pPr>
            <a:r>
              <a:rPr lang="en-US" sz="2247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 Quantum circuit weights are stored as quantum_weights.npy to reproduce feature transformations.</a:t>
            </a:r>
          </a:p>
          <a:p>
            <a:pPr algn="l">
              <a:lnSpc>
                <a:spcPts val="3146"/>
              </a:lnSpc>
            </a:pPr>
            <a:endParaRPr lang="en-US" sz="2247">
              <a:solidFill>
                <a:srgbClr val="F6E0F5"/>
              </a:solidFill>
              <a:latin typeface="Noto Serif"/>
              <a:ea typeface="Noto Serif"/>
              <a:cs typeface="Noto Serif"/>
              <a:sym typeface="Noto Serif"/>
            </a:endParaRPr>
          </a:p>
          <a:p>
            <a:pPr algn="l">
              <a:lnSpc>
                <a:spcPts val="3146"/>
              </a:lnSpc>
              <a:spcBef>
                <a:spcPct val="0"/>
              </a:spcBef>
            </a:pPr>
            <a:r>
              <a:rPr lang="en-US" sz="2247">
                <a:solidFill>
                  <a:srgbClr val="F6E0F5"/>
                </a:solidFill>
                <a:latin typeface="Noto Serif"/>
                <a:ea typeface="Noto Serif"/>
                <a:cs typeface="Noto Serif"/>
                <a:sym typeface="Noto Serif"/>
              </a:rPr>
              <a:t> This allows seamless model deployment and consistent predictions without retraining.</a:t>
            </a:r>
          </a:p>
        </p:txBody>
      </p:sp>
      <p:sp>
        <p:nvSpPr>
          <p:cNvPr id="23" name="AutoShape 23"/>
          <p:cNvSpPr/>
          <p:nvPr/>
        </p:nvSpPr>
        <p:spPr>
          <a:xfrm flipV="1">
            <a:off x="6862341" y="3655151"/>
            <a:ext cx="3542739" cy="0"/>
          </a:xfrm>
          <a:prstGeom prst="line">
            <a:avLst/>
          </a:prstGeom>
          <a:ln w="38100" cap="flat">
            <a:gradFill>
              <a:gsLst>
                <a:gs pos="0">
                  <a:srgbClr val="92A6DD">
                    <a:alpha val="100000"/>
                  </a:srgbClr>
                </a:gs>
                <a:gs pos="100000">
                  <a:srgbClr val="DF96DA">
                    <a:alpha val="100000"/>
                  </a:srgbClr>
                </a:gs>
              </a:gsLst>
              <a:lin ang="0"/>
            </a:gra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42805" y="1439131"/>
            <a:ext cx="10346633" cy="736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0319" lvl="1" indent="-250160" algn="l">
              <a:lnSpc>
                <a:spcPts val="3244"/>
              </a:lnSpc>
              <a:buFont typeface="Arial"/>
              <a:buChar char="•"/>
            </a:pPr>
            <a:r>
              <a:rPr lang="en-US" sz="231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_pycache__/ – Compiled Python bytecode files.</a:t>
            </a:r>
          </a:p>
          <a:p>
            <a:pPr algn="l">
              <a:lnSpc>
                <a:spcPts val="3244"/>
              </a:lnSpc>
            </a:pPr>
            <a:endParaRPr lang="en-US" sz="2317">
              <a:solidFill>
                <a:srgbClr val="F6E0F5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00319" lvl="1" indent="-250160" algn="l">
              <a:lnSpc>
                <a:spcPts val="3244"/>
              </a:lnSpc>
              <a:buFont typeface="Arial"/>
              <a:buChar char="•"/>
            </a:pPr>
            <a:r>
              <a:rPr lang="en-US" sz="231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logs/ – Stores training and validation logs.</a:t>
            </a:r>
          </a:p>
          <a:p>
            <a:pPr algn="l">
              <a:lnSpc>
                <a:spcPts val="3244"/>
              </a:lnSpc>
            </a:pPr>
            <a:endParaRPr lang="en-US" sz="2317">
              <a:solidFill>
                <a:srgbClr val="F6E0F5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00319" lvl="1" indent="-250160" algn="l">
              <a:lnSpc>
                <a:spcPts val="3244"/>
              </a:lnSpc>
              <a:buFont typeface="Arial"/>
              <a:buChar char="•"/>
            </a:pPr>
            <a:r>
              <a:rPr lang="en-US" sz="231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saved_models/ – Contains saved models, weights, and scalers.</a:t>
            </a:r>
          </a:p>
          <a:p>
            <a:pPr algn="l">
              <a:lnSpc>
                <a:spcPts val="3244"/>
              </a:lnSpc>
            </a:pPr>
            <a:endParaRPr lang="en-US" sz="2317">
              <a:solidFill>
                <a:srgbClr val="F6E0F5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00319" lvl="1" indent="-250160" algn="l">
              <a:lnSpc>
                <a:spcPts val="3244"/>
              </a:lnSpc>
              <a:buFont typeface="Arial"/>
              <a:buChar char="•"/>
            </a:pPr>
            <a:r>
              <a:rPr lang="en-US" sz="231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static/ – Static web assets like CSS.</a:t>
            </a:r>
          </a:p>
          <a:p>
            <a:pPr algn="l">
              <a:lnSpc>
                <a:spcPts val="3244"/>
              </a:lnSpc>
            </a:pPr>
            <a:endParaRPr lang="en-US" sz="2317">
              <a:solidFill>
                <a:srgbClr val="F6E0F5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00319" lvl="1" indent="-250160" algn="l">
              <a:lnSpc>
                <a:spcPts val="3244"/>
              </a:lnSpc>
              <a:buFont typeface="Arial"/>
              <a:buChar char="•"/>
            </a:pPr>
            <a:r>
              <a:rPr lang="en-US" sz="231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templates/ – HTML templates for rendering UI.</a:t>
            </a:r>
          </a:p>
          <a:p>
            <a:pPr algn="l">
              <a:lnSpc>
                <a:spcPts val="3244"/>
              </a:lnSpc>
            </a:pPr>
            <a:endParaRPr lang="en-US" sz="2317">
              <a:solidFill>
                <a:srgbClr val="F6E0F5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00319" lvl="1" indent="-250160" algn="l">
              <a:lnSpc>
                <a:spcPts val="3244"/>
              </a:lnSpc>
              <a:buFont typeface="Arial"/>
              <a:buChar char="•"/>
            </a:pPr>
            <a:r>
              <a:rPr lang="en-US" sz="231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main.py – Entry point for running the application.</a:t>
            </a:r>
          </a:p>
          <a:p>
            <a:pPr algn="l">
              <a:lnSpc>
                <a:spcPts val="3244"/>
              </a:lnSpc>
            </a:pPr>
            <a:endParaRPr lang="en-US" sz="2317">
              <a:solidFill>
                <a:srgbClr val="F6E0F5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00319" lvl="1" indent="-250160" algn="l">
              <a:lnSpc>
                <a:spcPts val="3244"/>
              </a:lnSpc>
              <a:buFont typeface="Arial"/>
              <a:buChar char="•"/>
            </a:pPr>
            <a:r>
              <a:rPr lang="en-US" sz="231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model_utils.py – Utility functions for model operations.</a:t>
            </a:r>
          </a:p>
          <a:p>
            <a:pPr algn="l">
              <a:lnSpc>
                <a:spcPts val="3244"/>
              </a:lnSpc>
            </a:pPr>
            <a:endParaRPr lang="en-US" sz="2317">
              <a:solidFill>
                <a:srgbClr val="F6E0F5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00319" lvl="1" indent="-250160" algn="l">
              <a:lnSpc>
                <a:spcPts val="3244"/>
              </a:lnSpc>
              <a:buFont typeface="Arial"/>
              <a:buChar char="•"/>
            </a:pPr>
            <a:r>
              <a:rPr lang="en-US" sz="231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SBUX.csv – Stock data file for Starbucks.</a:t>
            </a:r>
          </a:p>
          <a:p>
            <a:pPr algn="l">
              <a:lnSpc>
                <a:spcPts val="3244"/>
              </a:lnSpc>
            </a:pPr>
            <a:endParaRPr lang="en-US" sz="2317">
              <a:solidFill>
                <a:srgbClr val="F6E0F5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00319" lvl="1" indent="-250160" algn="l">
              <a:lnSpc>
                <a:spcPts val="3244"/>
              </a:lnSpc>
              <a:buFont typeface="Arial"/>
              <a:buChar char="•"/>
            </a:pPr>
            <a:r>
              <a:rPr lang="en-US" sz="231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train_model.py – Script to train the hybrid quantum-LSTM model.</a:t>
            </a:r>
          </a:p>
          <a:p>
            <a:pPr algn="l">
              <a:lnSpc>
                <a:spcPts val="3244"/>
              </a:lnSpc>
              <a:spcBef>
                <a:spcPct val="0"/>
              </a:spcBef>
            </a:pPr>
            <a:endParaRPr lang="en-US" sz="2317">
              <a:solidFill>
                <a:srgbClr val="F6E0F5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782889" y="1449002"/>
            <a:ext cx="5455286" cy="6416482"/>
          </a:xfrm>
          <a:custGeom>
            <a:avLst/>
            <a:gdLst/>
            <a:ahLst/>
            <a:cxnLst/>
            <a:rect l="l" t="t" r="r" b="b"/>
            <a:pathLst>
              <a:path w="5455286" h="6416482">
                <a:moveTo>
                  <a:pt x="0" y="0"/>
                </a:moveTo>
                <a:lnTo>
                  <a:pt x="5455286" y="0"/>
                </a:lnTo>
                <a:lnTo>
                  <a:pt x="5455286" y="6416482"/>
                </a:lnTo>
                <a:lnTo>
                  <a:pt x="0" y="6416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75" r="-227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183475" y="305020"/>
            <a:ext cx="7038718" cy="96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82"/>
              </a:lnSpc>
              <a:spcBef>
                <a:spcPct val="0"/>
              </a:spcBef>
            </a:pPr>
            <a:r>
              <a:rPr lang="en-US" sz="5630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FASTAPI</a:t>
            </a:r>
          </a:p>
        </p:txBody>
      </p:sp>
      <p:sp>
        <p:nvSpPr>
          <p:cNvPr id="9" name="TextBox 9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09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2805" y="314545"/>
            <a:ext cx="10960030" cy="935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42"/>
              </a:lnSpc>
              <a:spcBef>
                <a:spcPct val="0"/>
              </a:spcBef>
            </a:pPr>
            <a:r>
              <a:rPr lang="en-US" sz="5530" b="1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Folder Structure of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1287</Words>
  <Application>Microsoft Office PowerPoint</Application>
  <PresentationFormat>Custom</PresentationFormat>
  <Paragraphs>159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Garet Bold</vt:lpstr>
      <vt:lpstr>Garet</vt:lpstr>
      <vt:lpstr>Arial</vt:lpstr>
      <vt:lpstr>Calibri</vt:lpstr>
      <vt:lpstr>Poppins</vt:lpstr>
      <vt:lpstr>Noto Serif</vt:lpstr>
      <vt:lpstr>Libre Baskerville</vt:lpstr>
      <vt:lpstr>Alegreya SC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Pink Gradient Modern Metaverse Presentation</dc:title>
  <cp:lastModifiedBy>Nikhil Kumar</cp:lastModifiedBy>
  <cp:revision>2</cp:revision>
  <dcterms:created xsi:type="dcterms:W3CDTF">2006-08-16T00:00:00Z</dcterms:created>
  <dcterms:modified xsi:type="dcterms:W3CDTF">2025-10-23T08:56:41Z</dcterms:modified>
  <dc:identifier>DAG2gWi7YsE</dc:identifier>
</cp:coreProperties>
</file>